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0" r:id="rId9"/>
    <p:sldId id="271" r:id="rId10"/>
    <p:sldId id="265" r:id="rId11"/>
    <p:sldId id="272" r:id="rId12"/>
    <p:sldId id="266" r:id="rId13"/>
    <p:sldId id="273" r:id="rId14"/>
    <p:sldId id="267" r:id="rId15"/>
    <p:sldId id="268" r:id="rId16"/>
    <p:sldId id="275" r:id="rId17"/>
    <p:sldId id="276" r:id="rId18"/>
    <p:sldId id="277" r:id="rId19"/>
    <p:sldId id="263" r:id="rId20"/>
    <p:sldId id="278" r:id="rId21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9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81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23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20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097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312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9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271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855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57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43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916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6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4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7252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1196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72325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312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7576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489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0912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5403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7787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794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4587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474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69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newsliteracymatters.com/2019/10/21/q-are-fact-checkers-the-only-credible-source-for-lateral-reading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www.bojankomazec.com/2020/01/building-machine-learning-model.html" TargetMode="Externa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                                                                -</a:t>
            </a:r>
            <a:r>
              <a:rPr lang="en-IN" sz="2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ans Serif Collection" panose="020B0502040504020204" pitchFamily="34" charset="0"/>
              </a:rPr>
              <a:t>By Payal Ghosalkar, Deepika Sherawat, Deekshith, Neha Sharma,</a:t>
            </a:r>
          </a:p>
          <a:p>
            <a:r>
              <a:rPr lang="en-IN" sz="2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ans Serif Collection" panose="020B0502040504020204" pitchFamily="34" charset="0"/>
              </a:rPr>
              <a:t>                                                                                                                                         Raksha Kale.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                                                                                                    </a:t>
            </a:r>
            <a:r>
              <a:rPr lang="en-IN" sz="2400" dirty="0"/>
              <a:t>Project No : P272</a:t>
            </a:r>
          </a:p>
        </p:txBody>
      </p:sp>
      <p:sp>
        <p:nvSpPr>
          <p:cNvPr id="4" name="Text 1"/>
          <p:cNvSpPr/>
          <p:nvPr/>
        </p:nvSpPr>
        <p:spPr>
          <a:xfrm>
            <a:off x="6319599" y="2442410"/>
            <a:ext cx="7119675" cy="9986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chemeClr val="accent2">
                    <a:lumMod val="50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Fake News Classification</a:t>
            </a:r>
            <a:endParaRPr lang="en-US" sz="5249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319599" y="3741821"/>
            <a:ext cx="7477601" cy="1242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Countering the spread of fake news is critical for ensuring trust in media and democracy. In this presentation, we explore an approach to classifying fake news.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3195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6786086" y="4983956"/>
            <a:ext cx="222134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9" name="Image 2"/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16599" y="558146"/>
            <a:ext cx="5599189" cy="68820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Fake news data exhibits varied subjects with a prominent concentration in the "news" category in 2016.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                Real news data is focused on two subjects, with a significant number of news articles under "World news" in 2017, </a:t>
            </a: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whereas there are no "World news" articles recorded in 2016.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2B3E46-2CE7-8F15-45E3-B78528C55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80" y="2298032"/>
            <a:ext cx="7223165" cy="56990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03EE5F-B3A0-A995-2376-41195D1A16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3629" y="2298032"/>
            <a:ext cx="6172200" cy="56990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65CEDB7-DE7C-1662-05C7-29692C96A227}"/>
              </a:ext>
            </a:extLst>
          </p:cNvPr>
          <p:cNvSpPr/>
          <p:nvPr/>
        </p:nvSpPr>
        <p:spPr>
          <a:xfrm>
            <a:off x="5109449" y="72189"/>
            <a:ext cx="5562562" cy="58484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Year &amp; Subject Wise News Distribution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6AAA5AB-CEA7-C858-805B-6C917EC2D0F4}"/>
              </a:ext>
            </a:extLst>
          </p:cNvPr>
          <p:cNvSpPr/>
          <p:nvPr/>
        </p:nvSpPr>
        <p:spPr>
          <a:xfrm flipH="1">
            <a:off x="1758170" y="1486962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A32E87-40C9-DEAB-410B-DFEF06D58C8F}"/>
              </a:ext>
            </a:extLst>
          </p:cNvPr>
          <p:cNvSpPr/>
          <p:nvPr/>
        </p:nvSpPr>
        <p:spPr>
          <a:xfrm flipH="1">
            <a:off x="1758170" y="899866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344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2">
                <a:lumMod val="40000"/>
                <a:lumOff val="60000"/>
              </a:schemeClr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2">
                <a:lumMod val="60000"/>
                <a:lumOff val="40000"/>
              </a:schemeClr>
            </a:gs>
            <a:gs pos="100000">
              <a:schemeClr val="accent2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"Trump“, "president“, "people" and "Republican" are among the most frequent words in fake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"Said" ,"Trump“, "Reuters" and "government" emerge as the prominent common words in true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Overlapping terms such as "Trump" and "year" are present in both datasets.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15A877-4CAC-A2FF-12F0-8E7AFDC4E6A9}"/>
              </a:ext>
            </a:extLst>
          </p:cNvPr>
          <p:cNvSpPr/>
          <p:nvPr/>
        </p:nvSpPr>
        <p:spPr>
          <a:xfrm>
            <a:off x="5109448" y="163704"/>
            <a:ext cx="5105363" cy="5822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Unigrams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B2EF861-757E-2779-6A63-C77D59B60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77" y="2878080"/>
            <a:ext cx="6535374" cy="518781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292324-0239-1D7E-E747-46FF0470E3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052" y="2878080"/>
            <a:ext cx="6870033" cy="5187816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11D4FEF-455D-F9CC-A9FC-1DC2133B83BA}"/>
              </a:ext>
            </a:extLst>
          </p:cNvPr>
          <p:cNvSpPr/>
          <p:nvPr/>
        </p:nvSpPr>
        <p:spPr>
          <a:xfrm flipH="1">
            <a:off x="1913016" y="1788228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B4610B5-C674-3A8B-705F-11FE8CFF7399}"/>
              </a:ext>
            </a:extLst>
          </p:cNvPr>
          <p:cNvSpPr/>
          <p:nvPr/>
        </p:nvSpPr>
        <p:spPr>
          <a:xfrm flipH="1">
            <a:off x="1913016" y="1219904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2EF5A48-FCD4-CB46-9898-415601BC3A56}"/>
              </a:ext>
            </a:extLst>
          </p:cNvPr>
          <p:cNvSpPr/>
          <p:nvPr/>
        </p:nvSpPr>
        <p:spPr>
          <a:xfrm flipH="1">
            <a:off x="1913016" y="2356552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516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          "Donald Trump“ with high count of 14119 &amp; “president Obama” with low count of 4082 are  bigrams in fake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 “United state“ with high count of 12029 &amp; “said statement” with low count of 3906 are  bigrams in real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Shared bigrams such as "Donald Trump" and "White House" are also  present in both the datasets.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1F830F-858A-F544-0F65-4490B06330BC}"/>
              </a:ext>
            </a:extLst>
          </p:cNvPr>
          <p:cNvSpPr/>
          <p:nvPr/>
        </p:nvSpPr>
        <p:spPr>
          <a:xfrm>
            <a:off x="5109449" y="115577"/>
            <a:ext cx="4875610" cy="47739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Bigrams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319526-2749-CD4D-E728-C9F65AEE8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474" y="2569544"/>
            <a:ext cx="7131249" cy="5429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600BBD-00FE-3C94-2F93-642F3DA87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8197" y="2567463"/>
            <a:ext cx="6548927" cy="5431356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3BE780D-43A6-0145-4ECE-3BF3A6B424E0}"/>
              </a:ext>
            </a:extLst>
          </p:cNvPr>
          <p:cNvSpPr/>
          <p:nvPr/>
        </p:nvSpPr>
        <p:spPr>
          <a:xfrm flipH="1">
            <a:off x="1661472" y="2024442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45C2A66-2A4E-F023-9DDE-AC0E0AFF1ABF}"/>
              </a:ext>
            </a:extLst>
          </p:cNvPr>
          <p:cNvSpPr/>
          <p:nvPr/>
        </p:nvSpPr>
        <p:spPr>
          <a:xfrm flipH="1">
            <a:off x="1661472" y="1500438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2C2B956-1B76-68CD-FF4D-8F98013A36A7}"/>
              </a:ext>
            </a:extLst>
          </p:cNvPr>
          <p:cNvSpPr/>
          <p:nvPr/>
        </p:nvSpPr>
        <p:spPr>
          <a:xfrm flipH="1">
            <a:off x="1661472" y="890663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179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2">
                <a:lumMod val="40000"/>
                <a:lumOff val="60000"/>
              </a:schemeClr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2">
                <a:lumMod val="60000"/>
                <a:lumOff val="40000"/>
              </a:schemeClr>
            </a:gs>
            <a:gs pos="100000">
              <a:schemeClr val="accent2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85875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“Pic Twitter Com"  with the high count &amp; “fbi director james” with the low count  words in fake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“President Donald trump" with the high count &amp; “Russian president Vladimir ” with the low count  words in fake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Shared trigram such as “George W Bush" are also  present in both the datasets.</a:t>
            </a:r>
          </a:p>
          <a:p>
            <a:pPr algn="ctr"/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DE629C-8C2C-F031-7725-1CDCBDBC77D0}"/>
              </a:ext>
            </a:extLst>
          </p:cNvPr>
          <p:cNvSpPr/>
          <p:nvPr/>
        </p:nvSpPr>
        <p:spPr>
          <a:xfrm>
            <a:off x="5339202" y="163704"/>
            <a:ext cx="4606803" cy="5822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Trigrams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F2095D-1901-1D8E-9674-BDEFF25B7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476" y="2751296"/>
            <a:ext cx="6936775" cy="53747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185E766-FBBE-CAFA-10B9-4A43CAA6B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5727" y="2755232"/>
            <a:ext cx="7090483" cy="5370831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6C0E8B7-80F9-1702-2A93-8A5A9E7D40AD}"/>
              </a:ext>
            </a:extLst>
          </p:cNvPr>
          <p:cNvSpPr/>
          <p:nvPr/>
        </p:nvSpPr>
        <p:spPr>
          <a:xfrm flipH="1">
            <a:off x="1793820" y="2055861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6BF50BE-322E-D3C4-1FB4-B2861AF7A6AE}"/>
              </a:ext>
            </a:extLst>
          </p:cNvPr>
          <p:cNvSpPr/>
          <p:nvPr/>
        </p:nvSpPr>
        <p:spPr>
          <a:xfrm flipH="1">
            <a:off x="1095991" y="1431522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3B4A8DE-A579-F94F-9109-A8FFF886EEDE}"/>
              </a:ext>
            </a:extLst>
          </p:cNvPr>
          <p:cNvSpPr/>
          <p:nvPr/>
        </p:nvSpPr>
        <p:spPr>
          <a:xfrm flipH="1">
            <a:off x="1793820" y="907628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402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12032"/>
            <a:ext cx="14420687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CD4E8C-360D-B33F-6D9B-47C267D6D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62" y="1682625"/>
            <a:ext cx="13018170" cy="62388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AC04806-71E3-83A8-E1EB-C3F4D9BCE718}"/>
              </a:ext>
            </a:extLst>
          </p:cNvPr>
          <p:cNvSpPr/>
          <p:nvPr/>
        </p:nvSpPr>
        <p:spPr>
          <a:xfrm>
            <a:off x="3665220" y="296695"/>
            <a:ext cx="6706001" cy="8397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Wordcloud  of  True News Dataset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8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420687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DE1D45-EC2A-AFC6-2452-3242501C6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716" y="1756611"/>
            <a:ext cx="12982073" cy="61649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079CF3-CB06-BEC0-2266-7C34D91FBC43}"/>
              </a:ext>
            </a:extLst>
          </p:cNvPr>
          <p:cNvSpPr/>
          <p:nvPr/>
        </p:nvSpPr>
        <p:spPr>
          <a:xfrm>
            <a:off x="2105525" y="419377"/>
            <a:ext cx="9589169" cy="8688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Wordcloud  of  Fake News Dataset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821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-74140"/>
            <a:ext cx="15737306" cy="830374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40000"/>
                  <a:lumOff val="60000"/>
                </a:schemeClr>
              </a:gs>
              <a:gs pos="11000">
                <a:schemeClr val="bg1">
                  <a:lumMod val="95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0" scaled="1"/>
            <a:tileRect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our project we have built the model using below algorithms 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1. Random Forest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2. Logistic Regression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3. Decision Tree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4. SVM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5.  Gradient Boosting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6.  Ridge Classifier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7. Naive Bayes</a:t>
            </a:r>
          </a:p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F83930-89E1-08D1-E5E5-A5DEBAB4899A}"/>
              </a:ext>
            </a:extLst>
          </p:cNvPr>
          <p:cNvSpPr/>
          <p:nvPr/>
        </p:nvSpPr>
        <p:spPr>
          <a:xfrm>
            <a:off x="1467854" y="241777"/>
            <a:ext cx="6958200" cy="9874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 Building</a:t>
            </a:r>
            <a:r>
              <a:rPr lang="en-US" dirty="0"/>
              <a:t> </a:t>
            </a:r>
            <a:endParaRPr lang="en-IN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0F6C5FA-A658-8FCD-25A8-EF4B59CCD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336761" y="-74140"/>
            <a:ext cx="6388061" cy="830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3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</a:t>
            </a:r>
          </a:p>
          <a:p>
            <a:r>
              <a:rPr lang="en-US" dirty="0"/>
              <a:t>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have got the final model “Gradient Boosting “ from the below plot with highest accuracy score of  99.74 %.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DBC37C-E092-5E7F-CA9B-2A42451FAF60}"/>
              </a:ext>
            </a:extLst>
          </p:cNvPr>
          <p:cNvSpPr/>
          <p:nvPr/>
        </p:nvSpPr>
        <p:spPr>
          <a:xfrm>
            <a:off x="3356811" y="324788"/>
            <a:ext cx="6749715" cy="6943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Evaluation</a:t>
            </a:r>
            <a:r>
              <a:rPr lang="en-US" dirty="0"/>
              <a:t>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D9699C-ECAF-17D9-7C20-A667BF27C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588" y="2157560"/>
            <a:ext cx="12741443" cy="563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45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r>
              <a:rPr lang="en-US" dirty="0"/>
              <a:t>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</a:t>
            </a:r>
          </a:p>
          <a:p>
            <a:r>
              <a:rPr lang="en-US" dirty="0"/>
              <a:t>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Below are the interface for the model deployment where word cloud  showing words which is responsible for the result.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DBC37C-E092-5E7F-CA9B-2A42451FAF60}"/>
              </a:ext>
            </a:extLst>
          </p:cNvPr>
          <p:cNvSpPr/>
          <p:nvPr/>
        </p:nvSpPr>
        <p:spPr>
          <a:xfrm>
            <a:off x="3356811" y="217714"/>
            <a:ext cx="6163903" cy="9874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Deployment</a:t>
            </a:r>
            <a:r>
              <a:rPr lang="en-US" dirty="0"/>
              <a:t> 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F92679-8FF3-303E-24EC-321252B4E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48" y="2213811"/>
            <a:ext cx="6208232" cy="56548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9664DDB-9CD1-DFA0-3E05-6EF5292E83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825" y="2213811"/>
            <a:ext cx="6976575" cy="565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0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r>
              <a:rPr lang="en-US" dirty="0"/>
              <a:t>                                </a:t>
            </a:r>
          </a:p>
          <a:p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       </a:t>
            </a:r>
            <a:r>
              <a:rPr lang="en-US" sz="3600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Challenges Faced   &amp;  Strategies to Overcome Challenges </a:t>
            </a:r>
          </a:p>
          <a:p>
            <a:endParaRPr lang="en-US" sz="3600" dirty="0">
              <a:solidFill>
                <a:schemeClr val="accent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3600" dirty="0">
              <a:solidFill>
                <a:schemeClr val="accent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3600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                                              </a:t>
            </a:r>
            <a:endParaRPr lang="en-IN" sz="3600" dirty="0">
              <a:solidFill>
                <a:schemeClr val="accent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19599" y="244590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675001" y="347352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75001" y="427315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75001" y="5072777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FE5A16-31B1-9C4D-6131-72DEB7B9CE2F}"/>
              </a:ext>
            </a:extLst>
          </p:cNvPr>
          <p:cNvSpPr/>
          <p:nvPr/>
        </p:nvSpPr>
        <p:spPr>
          <a:xfrm>
            <a:off x="8434138" y="1179095"/>
            <a:ext cx="5835316" cy="65933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Enhance dataset quality through augmentation and meticulous labelling.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Keep the model updated to combat evolving misinformation tactics.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 Develop efficient real-time processing pipelines for timely news analysis.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  Train models against adversarial samples to enhance resistance.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  Extract transferable features for adaptability to new fake news forms.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Focus on interpretable models for understanding classification decisions.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Define comprehensive metrics reflecting societal impact and user trust.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00FA33-7E67-8306-C570-2257D234C176}"/>
              </a:ext>
            </a:extLst>
          </p:cNvPr>
          <p:cNvSpPr/>
          <p:nvPr/>
        </p:nvSpPr>
        <p:spPr>
          <a:xfrm>
            <a:off x="360948" y="1179095"/>
            <a:ext cx="7880684" cy="65933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Obtaining reliable labeled data for training is difficult.</a:t>
            </a:r>
          </a:p>
          <a:p>
            <a:pPr marL="285750" indent="-285750" algn="ctr">
              <a:buFontTx/>
              <a:buChar char="-"/>
            </a:pPr>
            <a:endParaRPr lang="en-US" dirty="0"/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Handling disproportionate genuine and fake news samples.</a:t>
            </a:r>
          </a:p>
          <a:p>
            <a:pPr marL="285750" indent="-285750" algn="ctr">
              <a:buFontTx/>
              <a:buChar char="-"/>
            </a:pPr>
            <a:endParaRPr lang="en-US" dirty="0"/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Adapting to changing misinformation techniques, such as deepfakes</a:t>
            </a:r>
            <a:r>
              <a:rPr lang="en-US" dirty="0"/>
              <a:t>.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Creating models effective across diverse news topics.</a:t>
            </a:r>
          </a:p>
          <a:p>
            <a:pPr marL="285750" indent="-285750" algn="ctr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Capturing nuanced meanings within content.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Analyzing news promptly in fast-paced environments</a:t>
            </a:r>
            <a:r>
              <a:rPr lang="en-US" dirty="0"/>
              <a:t>.</a:t>
            </a:r>
          </a:p>
          <a:p>
            <a:pPr marL="285750" indent="-285750" algn="ctr">
              <a:buFontTx/>
              <a:buChar char="-"/>
            </a:pPr>
            <a:endParaRPr lang="en-US" dirty="0"/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Building models resistant to manipulative inputs.</a:t>
            </a:r>
          </a:p>
          <a:p>
            <a:pPr marL="285750" indent="-285750" algn="ctr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Balancing misinformation filtering with free speech.</a:t>
            </a:r>
          </a:p>
          <a:p>
            <a:pPr marL="285750" indent="-285750" algn="ctr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Ensuring adaptability to new forms of fake news.</a:t>
            </a:r>
          </a:p>
          <a:p>
            <a:pPr marL="285750" indent="-285750" algn="ctr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Understanding decision rationale in complex models.</a:t>
            </a:r>
          </a:p>
          <a:p>
            <a:pPr marL="285750" indent="-285750" algn="ctr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Defining metrics that mirror real-world consequences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B1EBE3-C251-550F-02E0-05247970F11F}"/>
              </a:ext>
            </a:extLst>
          </p:cNvPr>
          <p:cNvSpPr/>
          <p:nvPr/>
        </p:nvSpPr>
        <p:spPr>
          <a:xfrm>
            <a:off x="862262" y="1693446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CF4A696-2A9B-A0F4-F3B1-FD02933226DF}"/>
              </a:ext>
            </a:extLst>
          </p:cNvPr>
          <p:cNvSpPr/>
          <p:nvPr/>
        </p:nvSpPr>
        <p:spPr>
          <a:xfrm>
            <a:off x="862261" y="2243266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D044200-B5F7-5F7A-0092-3D97C859B62B}"/>
              </a:ext>
            </a:extLst>
          </p:cNvPr>
          <p:cNvSpPr/>
          <p:nvPr/>
        </p:nvSpPr>
        <p:spPr>
          <a:xfrm>
            <a:off x="862263" y="2793087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A7A8076-C66F-CC63-2EB0-3BFCDF90299B}"/>
              </a:ext>
            </a:extLst>
          </p:cNvPr>
          <p:cNvSpPr/>
          <p:nvPr/>
        </p:nvSpPr>
        <p:spPr>
          <a:xfrm>
            <a:off x="862263" y="3373610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98E16F2-0048-1A7E-EB82-DB0156345183}"/>
              </a:ext>
            </a:extLst>
          </p:cNvPr>
          <p:cNvSpPr/>
          <p:nvPr/>
        </p:nvSpPr>
        <p:spPr>
          <a:xfrm>
            <a:off x="862263" y="3923431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88B70A2-14AC-0CE2-B811-E377EF2DF833}"/>
              </a:ext>
            </a:extLst>
          </p:cNvPr>
          <p:cNvSpPr/>
          <p:nvPr/>
        </p:nvSpPr>
        <p:spPr>
          <a:xfrm>
            <a:off x="864268" y="4487219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6911622-D8AC-3157-09E5-22F2F9C5BA59}"/>
              </a:ext>
            </a:extLst>
          </p:cNvPr>
          <p:cNvSpPr/>
          <p:nvPr/>
        </p:nvSpPr>
        <p:spPr>
          <a:xfrm>
            <a:off x="864268" y="5051007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1EB2DF2-B8E3-A597-41C3-86271B93B0BD}"/>
              </a:ext>
            </a:extLst>
          </p:cNvPr>
          <p:cNvSpPr/>
          <p:nvPr/>
        </p:nvSpPr>
        <p:spPr>
          <a:xfrm>
            <a:off x="864268" y="5581467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89E22A0-0756-BE5F-0480-12894BE38CB4}"/>
              </a:ext>
            </a:extLst>
          </p:cNvPr>
          <p:cNvSpPr/>
          <p:nvPr/>
        </p:nvSpPr>
        <p:spPr>
          <a:xfrm>
            <a:off x="862260" y="6146473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9856CB3-0EC6-91A7-9E13-ECD4904400D5}"/>
              </a:ext>
            </a:extLst>
          </p:cNvPr>
          <p:cNvSpPr/>
          <p:nvPr/>
        </p:nvSpPr>
        <p:spPr>
          <a:xfrm>
            <a:off x="864268" y="6681734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62F1170-2E35-A775-84DA-CAA57DDAB7EF}"/>
              </a:ext>
            </a:extLst>
          </p:cNvPr>
          <p:cNvSpPr/>
          <p:nvPr/>
        </p:nvSpPr>
        <p:spPr>
          <a:xfrm>
            <a:off x="862263" y="7210641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F5FFCCE-9170-5174-F1C1-A10A1CE600CC}"/>
              </a:ext>
            </a:extLst>
          </p:cNvPr>
          <p:cNvSpPr/>
          <p:nvPr/>
        </p:nvSpPr>
        <p:spPr>
          <a:xfrm>
            <a:off x="8602573" y="1825793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E3E44D5-9DEB-773B-0A22-04A08D21BC02}"/>
              </a:ext>
            </a:extLst>
          </p:cNvPr>
          <p:cNvSpPr/>
          <p:nvPr/>
        </p:nvSpPr>
        <p:spPr>
          <a:xfrm>
            <a:off x="8602573" y="2626757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BEFD29B-9D59-61FF-9576-6A18AA63D4CD}"/>
              </a:ext>
            </a:extLst>
          </p:cNvPr>
          <p:cNvSpPr/>
          <p:nvPr/>
        </p:nvSpPr>
        <p:spPr>
          <a:xfrm>
            <a:off x="8605710" y="3467719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3CF257A-96C9-7601-0175-4533273A09F1}"/>
              </a:ext>
            </a:extLst>
          </p:cNvPr>
          <p:cNvSpPr/>
          <p:nvPr/>
        </p:nvSpPr>
        <p:spPr>
          <a:xfrm>
            <a:off x="8602572" y="4284709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C2C355-9376-D342-DFAC-CE84040CA3EB}"/>
              </a:ext>
            </a:extLst>
          </p:cNvPr>
          <p:cNvSpPr/>
          <p:nvPr/>
        </p:nvSpPr>
        <p:spPr>
          <a:xfrm>
            <a:off x="8605710" y="5090266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95BF573-8059-AAF5-3848-ED030290F864}"/>
              </a:ext>
            </a:extLst>
          </p:cNvPr>
          <p:cNvSpPr/>
          <p:nvPr/>
        </p:nvSpPr>
        <p:spPr>
          <a:xfrm>
            <a:off x="8605710" y="5931716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0FD3E7-B661-CA46-4FB8-8C702B963A1E}"/>
              </a:ext>
            </a:extLst>
          </p:cNvPr>
          <p:cNvSpPr/>
          <p:nvPr/>
        </p:nvSpPr>
        <p:spPr>
          <a:xfrm>
            <a:off x="8602571" y="6747907"/>
            <a:ext cx="132347" cy="13234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34917" y="-32559"/>
            <a:ext cx="14630400" cy="8478203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4704347" y="288758"/>
            <a:ext cx="3898232" cy="625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32"/>
              </a:lnSpc>
              <a:buNone/>
            </a:pPr>
            <a:r>
              <a:rPr lang="en-US" sz="3600" b="1" kern="0" spc="-61" dirty="0">
                <a:solidFill>
                  <a:schemeClr val="accent2">
                    <a:lumMod val="50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Fake News?</a:t>
            </a:r>
            <a:endParaRPr lang="en-US" sz="36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389" y="1226106"/>
            <a:ext cx="5526011" cy="20790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397140" y="3499723"/>
            <a:ext cx="3001525" cy="359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6"/>
              </a:lnSpc>
              <a:buNone/>
            </a:pPr>
            <a:r>
              <a:rPr lang="en-US" sz="2400" b="1" kern="0" spc="-31" dirty="0">
                <a:solidFill>
                  <a:schemeClr val="accent2">
                    <a:lumMod val="75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Intentional Misinformation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1515979" y="3898582"/>
            <a:ext cx="5880985" cy="4981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2"/>
              </a:lnSpc>
              <a:buNone/>
            </a:pPr>
            <a:r>
              <a:rPr lang="en-US" sz="1226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</a:t>
            </a:r>
            <a:r>
              <a:rPr lang="en-US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False information spread deliberately to deceive people.</a:t>
            </a:r>
            <a:endParaRPr lang="en-US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1881" y="1226106"/>
            <a:ext cx="5634414" cy="20791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31881" y="3499842"/>
            <a:ext cx="3155908" cy="398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6"/>
              </a:lnSpc>
              <a:buNone/>
            </a:pPr>
            <a:r>
              <a:rPr lang="en-US" sz="1533" b="1" kern="0" spc="-31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                </a:t>
            </a:r>
            <a:r>
              <a:rPr lang="en-US" sz="2400" b="1" kern="0" spc="-31" dirty="0">
                <a:solidFill>
                  <a:schemeClr val="accent2">
                    <a:lumMod val="75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Misleading Content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Text 5"/>
          <p:cNvSpPr/>
          <p:nvPr/>
        </p:nvSpPr>
        <p:spPr>
          <a:xfrm>
            <a:off x="8025062" y="3898702"/>
            <a:ext cx="6015791" cy="4981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News stories with sensational or misleading headlines that fail to provide accurate context.</a:t>
            </a:r>
            <a:endParaRPr lang="en-US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7583" y="4669274"/>
            <a:ext cx="6260205" cy="22346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61147" y="5760720"/>
            <a:ext cx="1672390" cy="5282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6"/>
              </a:lnSpc>
              <a:buNone/>
            </a:pPr>
            <a:r>
              <a:rPr lang="en-US" sz="2400" b="1" kern="0" spc="-31" dirty="0">
                <a:solidFill>
                  <a:schemeClr val="accent2">
                    <a:lumMod val="75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Propaganda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Text 7"/>
          <p:cNvSpPr/>
          <p:nvPr/>
        </p:nvSpPr>
        <p:spPr>
          <a:xfrm>
            <a:off x="3834289" y="7302818"/>
            <a:ext cx="7030227" cy="638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Deliberate dissemination of information geared towards supporting a particular ideology or viewpoint.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244590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chemeClr val="accent2">
                    <a:lumMod val="50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</a:t>
            </a:r>
            <a:endParaRPr lang="en-US" sz="4374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675001" y="347352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kern="0" spc="-35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Classification of fake news is critical for preserving trust and integrity in media and democracy.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75001" y="427315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kern="0" spc="-35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Our proposed approach achieves high accuracy and performance on different datasets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5072777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kern="0" spc="-35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Future work can focus on improving feature selection and augmenting data for better model performance.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40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78212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accent2">
                    <a:lumMod val="50000"/>
                  </a:schemeClr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Business Problem &amp; Objectives</a:t>
            </a:r>
            <a:endParaRPr lang="en-US" sz="4374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833199" y="2983349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6" name="Text 3"/>
          <p:cNvSpPr/>
          <p:nvPr/>
        </p:nvSpPr>
        <p:spPr>
          <a:xfrm>
            <a:off x="991195" y="302502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059668"/>
            <a:ext cx="23252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adonis-web"/>
                <a:ea typeface="Poppins" pitchFamily="34" charset="-122"/>
                <a:cs typeface="Poppins" pitchFamily="34" charset="-120"/>
              </a:rPr>
              <a:t>The problem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55313" y="3629025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oboto" pitchFamily="34" charset="-120"/>
              </a:rPr>
              <a:t>With the abundance of news sources available today, it's becoming increasingly difficult to separate real news from fake. We aim to solve this problem.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833199" y="4986456"/>
            <a:ext cx="499943" cy="463850"/>
          </a:xfrm>
          <a:prstGeom prst="roundRect">
            <a:avLst>
              <a:gd name="adj" fmla="val 10974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991195" y="4986455"/>
            <a:ext cx="183952" cy="752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555313" y="5092183"/>
            <a:ext cx="3124557" cy="499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adonis-web"/>
                <a:ea typeface="Poppins" pitchFamily="34" charset="-122"/>
                <a:cs typeface="Poppins" pitchFamily="34" charset="-120"/>
              </a:rPr>
              <a:t>Objectives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adonis-web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55313" y="5592126"/>
            <a:ext cx="6755487" cy="13260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oboto" pitchFamily="34" charset="-120"/>
              </a:rPr>
              <a:t>Develop a system to detect and classify fake news using machine learning. Evaluate the accuracy of our model and improve it where possible.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884" y="0"/>
            <a:ext cx="514951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6907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3188368" y="372980"/>
            <a:ext cx="8422106" cy="7880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accent2">
                    <a:lumMod val="50000"/>
                  </a:schemeClr>
                </a:solidFill>
                <a:latin typeface="adonis-web"/>
                <a:ea typeface="Roboto Slab" pitchFamily="34" charset="-122"/>
                <a:cs typeface="Roboto Slab" pitchFamily="34" charset="-120"/>
              </a:rPr>
              <a:t>   Project Architecture &amp; Flow</a:t>
            </a:r>
            <a:endParaRPr lang="en-US" sz="4374" dirty="0">
              <a:solidFill>
                <a:schemeClr val="accent2">
                  <a:lumMod val="50000"/>
                </a:schemeClr>
              </a:solidFill>
              <a:latin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2348389" y="2601635"/>
            <a:ext cx="22394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317099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703790" y="4487108"/>
            <a:ext cx="25940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703790" y="5286732"/>
            <a:ext cx="259401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703790" y="5730954"/>
            <a:ext cx="25940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847398" y="26016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47398" y="3170992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02799" y="4131707"/>
            <a:ext cx="259401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02799" y="4575929"/>
            <a:ext cx="259401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02799" y="5020151"/>
            <a:ext cx="259401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346406" y="2601635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346406" y="3518178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701808" y="4834295"/>
            <a:ext cx="25940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01808" y="5633918"/>
            <a:ext cx="259401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701808" y="6078141"/>
            <a:ext cx="25940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B8109E5-12A7-C687-C878-64A8B27F2997}"/>
              </a:ext>
            </a:extLst>
          </p:cNvPr>
          <p:cNvSpPr/>
          <p:nvPr/>
        </p:nvSpPr>
        <p:spPr>
          <a:xfrm>
            <a:off x="4186989" y="1268881"/>
            <a:ext cx="4993106" cy="63039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Business  Problem 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DD026D6-B97B-BCB1-65B6-E84725007D32}"/>
              </a:ext>
            </a:extLst>
          </p:cNvPr>
          <p:cNvSpPr/>
          <p:nvPr/>
        </p:nvSpPr>
        <p:spPr>
          <a:xfrm>
            <a:off x="4186989" y="3778102"/>
            <a:ext cx="5009804" cy="60131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Feature  Extraction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03CBFBA-E72A-EAC1-A9B1-16069022CC43}"/>
              </a:ext>
            </a:extLst>
          </p:cNvPr>
          <p:cNvSpPr/>
          <p:nvPr/>
        </p:nvSpPr>
        <p:spPr>
          <a:xfrm>
            <a:off x="4200803" y="4643360"/>
            <a:ext cx="5009804" cy="68480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Model  Building 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D4FB89B-9B42-4B10-EEFD-DBE27729A440}"/>
              </a:ext>
            </a:extLst>
          </p:cNvPr>
          <p:cNvSpPr/>
          <p:nvPr/>
        </p:nvSpPr>
        <p:spPr>
          <a:xfrm>
            <a:off x="4171156" y="7350972"/>
            <a:ext cx="5039451" cy="6279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Model Deployment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CAF99A1-AF43-E473-C8FA-ACD177F3D410}"/>
              </a:ext>
            </a:extLst>
          </p:cNvPr>
          <p:cNvSpPr/>
          <p:nvPr/>
        </p:nvSpPr>
        <p:spPr>
          <a:xfrm>
            <a:off x="4171156" y="2899611"/>
            <a:ext cx="5008939" cy="644702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Preprocessing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B3A567C-CDA4-4AB3-63D4-92C560271D0B}"/>
              </a:ext>
            </a:extLst>
          </p:cNvPr>
          <p:cNvSpPr/>
          <p:nvPr/>
        </p:nvSpPr>
        <p:spPr>
          <a:xfrm>
            <a:off x="4200803" y="6441757"/>
            <a:ext cx="5039450" cy="62793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Model  Evaluation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9BCC33A-E584-57DD-AF9E-12C52B18BF23}"/>
              </a:ext>
            </a:extLst>
          </p:cNvPr>
          <p:cNvSpPr/>
          <p:nvPr/>
        </p:nvSpPr>
        <p:spPr>
          <a:xfrm>
            <a:off x="4174958" y="2055528"/>
            <a:ext cx="5021835" cy="603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Analysis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CC13A69-EC83-023F-31C0-F9533B932CE6}"/>
              </a:ext>
            </a:extLst>
          </p:cNvPr>
          <p:cNvSpPr/>
          <p:nvPr/>
        </p:nvSpPr>
        <p:spPr>
          <a:xfrm>
            <a:off x="4182440" y="5531804"/>
            <a:ext cx="5028167" cy="6570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Model  Predictions </a:t>
            </a:r>
            <a:endParaRPr lang="en-IN" sz="2800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1" name="Arrow: Curved Left 30">
            <a:extLst>
              <a:ext uri="{FF2B5EF4-FFF2-40B4-BE49-F238E27FC236}">
                <a16:creationId xmlns:a16="http://schemas.microsoft.com/office/drawing/2014/main" id="{C562B381-A48E-63F4-476F-67763A354CCC}"/>
              </a:ext>
            </a:extLst>
          </p:cNvPr>
          <p:cNvSpPr/>
          <p:nvPr/>
        </p:nvSpPr>
        <p:spPr>
          <a:xfrm>
            <a:off x="9432758" y="1440656"/>
            <a:ext cx="986589" cy="1027987"/>
          </a:xfrm>
          <a:prstGeom prst="curved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Arrow: Curved Left 31">
            <a:extLst>
              <a:ext uri="{FF2B5EF4-FFF2-40B4-BE49-F238E27FC236}">
                <a16:creationId xmlns:a16="http://schemas.microsoft.com/office/drawing/2014/main" id="{2A5706E1-4A30-0318-8AC3-2B1EC2CF2D93}"/>
              </a:ext>
            </a:extLst>
          </p:cNvPr>
          <p:cNvSpPr/>
          <p:nvPr/>
        </p:nvSpPr>
        <p:spPr>
          <a:xfrm>
            <a:off x="9363104" y="3170993"/>
            <a:ext cx="1110753" cy="1022270"/>
          </a:xfrm>
          <a:prstGeom prst="curved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3" name="Arrow: Curved Right 32">
            <a:extLst>
              <a:ext uri="{FF2B5EF4-FFF2-40B4-BE49-F238E27FC236}">
                <a16:creationId xmlns:a16="http://schemas.microsoft.com/office/drawing/2014/main" id="{6F4F4AA5-E0CD-25F1-E544-C705AA0A9CF8}"/>
              </a:ext>
            </a:extLst>
          </p:cNvPr>
          <p:cNvSpPr/>
          <p:nvPr/>
        </p:nvSpPr>
        <p:spPr>
          <a:xfrm>
            <a:off x="2803358" y="2357253"/>
            <a:ext cx="1197439" cy="938755"/>
          </a:xfrm>
          <a:prstGeom prst="curved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4" name="Arrow: Curved Right 33">
            <a:extLst>
              <a:ext uri="{FF2B5EF4-FFF2-40B4-BE49-F238E27FC236}">
                <a16:creationId xmlns:a16="http://schemas.microsoft.com/office/drawing/2014/main" id="{2CE05F3B-5002-5B74-CB56-FC8A1E6087A2}"/>
              </a:ext>
            </a:extLst>
          </p:cNvPr>
          <p:cNvSpPr/>
          <p:nvPr/>
        </p:nvSpPr>
        <p:spPr>
          <a:xfrm>
            <a:off x="2803358" y="4051280"/>
            <a:ext cx="1097870" cy="1051737"/>
          </a:xfrm>
          <a:prstGeom prst="curved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5" name="Arrow: Curved Left 34">
            <a:extLst>
              <a:ext uri="{FF2B5EF4-FFF2-40B4-BE49-F238E27FC236}">
                <a16:creationId xmlns:a16="http://schemas.microsoft.com/office/drawing/2014/main" id="{1F48B1C3-C8A7-19E8-CE30-E799F7118BB3}"/>
              </a:ext>
            </a:extLst>
          </p:cNvPr>
          <p:cNvSpPr/>
          <p:nvPr/>
        </p:nvSpPr>
        <p:spPr>
          <a:xfrm>
            <a:off x="9432758" y="4985762"/>
            <a:ext cx="1041099" cy="1136908"/>
          </a:xfrm>
          <a:prstGeom prst="curved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6" name="Arrow: Curved Right 35">
            <a:extLst>
              <a:ext uri="{FF2B5EF4-FFF2-40B4-BE49-F238E27FC236}">
                <a16:creationId xmlns:a16="http://schemas.microsoft.com/office/drawing/2014/main" id="{61B3BB69-CDBD-02EC-A6C7-B47ED047D653}"/>
              </a:ext>
            </a:extLst>
          </p:cNvPr>
          <p:cNvSpPr/>
          <p:nvPr/>
        </p:nvSpPr>
        <p:spPr>
          <a:xfrm>
            <a:off x="2803358" y="5880736"/>
            <a:ext cx="1064864" cy="1013359"/>
          </a:xfrm>
          <a:prstGeom prst="curved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7" name="Arrow: Curved Left 36">
            <a:extLst>
              <a:ext uri="{FF2B5EF4-FFF2-40B4-BE49-F238E27FC236}">
                <a16:creationId xmlns:a16="http://schemas.microsoft.com/office/drawing/2014/main" id="{FDB55108-1C43-1EE7-C01E-4641B7192E13}"/>
              </a:ext>
            </a:extLst>
          </p:cNvPr>
          <p:cNvSpPr/>
          <p:nvPr/>
        </p:nvSpPr>
        <p:spPr>
          <a:xfrm>
            <a:off x="9432758" y="6788944"/>
            <a:ext cx="1041099" cy="1067676"/>
          </a:xfrm>
          <a:prstGeom prst="curved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2701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marL="0" indent="0" algn="ctr">
              <a:lnSpc>
                <a:spcPts val="2588"/>
              </a:lnSpc>
              <a:buNone/>
            </a:pPr>
            <a:r>
              <a:rPr lang="en-US" sz="180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Libraries</a:t>
            </a:r>
            <a:endParaRPr lang="en-US" sz="1800" dirty="0"/>
          </a:p>
        </p:txBody>
      </p:sp>
      <p:sp>
        <p:nvSpPr>
          <p:cNvPr id="4" name="Text 1"/>
          <p:cNvSpPr/>
          <p:nvPr/>
        </p:nvSpPr>
        <p:spPr>
          <a:xfrm>
            <a:off x="2348389" y="782054"/>
            <a:ext cx="4443889" cy="9023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75"/>
              </a:lnSpc>
              <a:buNone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  <a:latin typeface="adonis-web"/>
                <a:ea typeface="Poppins" pitchFamily="34" charset="-122"/>
                <a:cs typeface="Poppins" pitchFamily="34" charset="-120"/>
              </a:rPr>
              <a:t>   Dataset Details &amp; Libraries Required</a:t>
            </a:r>
            <a:endParaRPr lang="en-US" sz="4400" dirty="0">
              <a:solidFill>
                <a:schemeClr val="accent2">
                  <a:lumMod val="50000"/>
                </a:schemeClr>
              </a:solidFill>
              <a:latin typeface="adonis-web"/>
            </a:endParaRPr>
          </a:p>
        </p:txBody>
      </p:sp>
      <p:sp>
        <p:nvSpPr>
          <p:cNvPr id="6" name="Text 3"/>
          <p:cNvSpPr/>
          <p:nvPr/>
        </p:nvSpPr>
        <p:spPr>
          <a:xfrm>
            <a:off x="2578179" y="288536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78179" y="3454717"/>
            <a:ext cx="43961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56076" y="288536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454717"/>
            <a:ext cx="43961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578179" y="48472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78179" y="5416629"/>
            <a:ext cx="43961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656076" y="48472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416629"/>
            <a:ext cx="43961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62FD1C-191E-0726-0AB4-60E3B44EB7BD}"/>
              </a:ext>
            </a:extLst>
          </p:cNvPr>
          <p:cNvSpPr/>
          <p:nvPr/>
        </p:nvSpPr>
        <p:spPr>
          <a:xfrm>
            <a:off x="4800123" y="1746766"/>
            <a:ext cx="4115277" cy="7108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Libraries</a:t>
            </a:r>
            <a:endParaRPr lang="en-IN" sz="2800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B93BA8-15BB-E7EA-D314-AE36F9774CC0}"/>
              </a:ext>
            </a:extLst>
          </p:cNvPr>
          <p:cNvSpPr/>
          <p:nvPr/>
        </p:nvSpPr>
        <p:spPr>
          <a:xfrm>
            <a:off x="4090737" y="2695074"/>
            <a:ext cx="5907505" cy="12753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use Python libraries such as Seaborn, Matplotlib, Pandas, Numpy, Scikit-learn, </a:t>
            </a:r>
            <a:r>
              <a:rPr lang="en-US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nltk</a:t>
            </a:r>
            <a:r>
              <a:rPr lang="en-US" sz="1800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collections to preprocess the dataset and train the Model .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02392D6-3953-4F3B-4102-86F1E8A55CF6}"/>
              </a:ext>
            </a:extLst>
          </p:cNvPr>
          <p:cNvCxnSpPr>
            <a:cxnSpLocks/>
          </p:cNvCxnSpPr>
          <p:nvPr/>
        </p:nvCxnSpPr>
        <p:spPr>
          <a:xfrm>
            <a:off x="6857761" y="4271273"/>
            <a:ext cx="0" cy="57600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9961AF4-1AA9-AA75-9AC1-3D5E9EC44579}"/>
              </a:ext>
            </a:extLst>
          </p:cNvPr>
          <p:cNvCxnSpPr>
            <a:cxnSpLocks/>
          </p:cNvCxnSpPr>
          <p:nvPr/>
        </p:nvCxnSpPr>
        <p:spPr>
          <a:xfrm flipV="1">
            <a:off x="2348389" y="4788568"/>
            <a:ext cx="9177864" cy="58705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213E0AE-D6D5-DB7B-026F-0879D711A0D6}"/>
              </a:ext>
            </a:extLst>
          </p:cNvPr>
          <p:cNvSpPr/>
          <p:nvPr/>
        </p:nvSpPr>
        <p:spPr>
          <a:xfrm>
            <a:off x="3404937" y="4559273"/>
            <a:ext cx="445164" cy="48195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  <a:endParaRPr lang="en-IN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53F75F7-09C8-9317-364C-21BC50B843A9}"/>
              </a:ext>
            </a:extLst>
          </p:cNvPr>
          <p:cNvSpPr/>
          <p:nvPr/>
        </p:nvSpPr>
        <p:spPr>
          <a:xfrm>
            <a:off x="6635180" y="4559273"/>
            <a:ext cx="445154" cy="48195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</a:t>
            </a:r>
            <a:endParaRPr lang="en-IN" sz="28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D2D7CE-490A-249F-82A3-B2CD101AAFD6}"/>
              </a:ext>
            </a:extLst>
          </p:cNvPr>
          <p:cNvSpPr/>
          <p:nvPr/>
        </p:nvSpPr>
        <p:spPr>
          <a:xfrm>
            <a:off x="10034407" y="4559274"/>
            <a:ext cx="445153" cy="48195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  <a:endParaRPr lang="en-IN" sz="28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1462C5E-5E87-A76D-78CA-17A3A373EB98}"/>
              </a:ext>
            </a:extLst>
          </p:cNvPr>
          <p:cNvCxnSpPr/>
          <p:nvPr/>
        </p:nvCxnSpPr>
        <p:spPr>
          <a:xfrm>
            <a:off x="3627519" y="5041232"/>
            <a:ext cx="0" cy="553452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CBF5F5-2174-B929-AB58-66F71D30193E}"/>
              </a:ext>
            </a:extLst>
          </p:cNvPr>
          <p:cNvCxnSpPr>
            <a:cxnSpLocks/>
          </p:cNvCxnSpPr>
          <p:nvPr/>
        </p:nvCxnSpPr>
        <p:spPr>
          <a:xfrm>
            <a:off x="10256983" y="5041232"/>
            <a:ext cx="0" cy="553452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DC02296B-6F3C-E6D8-2230-9D71218D83A0}"/>
              </a:ext>
            </a:extLst>
          </p:cNvPr>
          <p:cNvSpPr/>
          <p:nvPr/>
        </p:nvSpPr>
        <p:spPr>
          <a:xfrm>
            <a:off x="2578179" y="5594684"/>
            <a:ext cx="2221944" cy="56544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Source</a:t>
            </a:r>
            <a:endParaRPr lang="en-IN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0FBC6D-382D-3BA7-9882-43FDD8D9FF3F}"/>
              </a:ext>
            </a:extLst>
          </p:cNvPr>
          <p:cNvSpPr/>
          <p:nvPr/>
        </p:nvSpPr>
        <p:spPr>
          <a:xfrm>
            <a:off x="1070811" y="6403294"/>
            <a:ext cx="5113421" cy="12382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7252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are going to use a</a:t>
            </a:r>
            <a:r>
              <a:rPr lang="en-US" sz="1800" b="0" i="0" u="none" strike="noStrike" dirty="0">
                <a:solidFill>
                  <a:srgbClr val="27252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dataset comprises of roughly 44898 articles. The dataset is divided into two separate datasets, one containing real news and the other containing fake news.</a:t>
            </a:r>
            <a:endParaRPr lang="en-IN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8E6CE7-81F2-77F4-814F-1CCA6A7AE33B}"/>
              </a:ext>
            </a:extLst>
          </p:cNvPr>
          <p:cNvSpPr/>
          <p:nvPr/>
        </p:nvSpPr>
        <p:spPr>
          <a:xfrm>
            <a:off x="8446168" y="5594684"/>
            <a:ext cx="4287804" cy="56544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Features</a:t>
            </a:r>
            <a:endParaRPr lang="en-IN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F2280B6-5F7B-ADB8-046C-4A1ECB884F45}"/>
              </a:ext>
            </a:extLst>
          </p:cNvPr>
          <p:cNvSpPr/>
          <p:nvPr/>
        </p:nvSpPr>
        <p:spPr>
          <a:xfrm>
            <a:off x="6635180" y="6403294"/>
            <a:ext cx="7309420" cy="12382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Both the datasets includes features such as “Title” , “Text”, ”Subject”, “Date” and one added feature “Class” which identifies whether News </a:t>
            </a:r>
            <a:r>
              <a:rPr lang="en-US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are </a:t>
            </a:r>
            <a:r>
              <a:rPr lang="en-US" sz="1800" dirty="0">
                <a:solidFill>
                  <a:schemeClr val="tx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fake or real.  Number 0 for fake news and 1 for real news.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2189" y="4398"/>
            <a:ext cx="14630400" cy="8229600"/>
          </a:xfrm>
          <a:prstGeom prst="rect">
            <a:avLst/>
          </a:prstGeom>
          <a:solidFill>
            <a:schemeClr val="bg1">
              <a:alpha val="75000"/>
            </a:scheme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Fake news data is categorized into 6 subjects, including Politics, Middle-East, US News, Government News, and Left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Real news data is divided into 2 subjects, specifically Politics News and World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1F830F-858A-F544-0F65-4490B06330BC}"/>
              </a:ext>
            </a:extLst>
          </p:cNvPr>
          <p:cNvSpPr/>
          <p:nvPr/>
        </p:nvSpPr>
        <p:spPr>
          <a:xfrm>
            <a:off x="2348389" y="234475"/>
            <a:ext cx="10128357" cy="71107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Exploratory Data Analysis &amp; Visualization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DAA97A5-2263-BAA1-C406-284D998BB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47" y="2963673"/>
            <a:ext cx="13174579" cy="50292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50C5CC2-3C1D-0633-A138-03322B8FE5A4}"/>
              </a:ext>
            </a:extLst>
          </p:cNvPr>
          <p:cNvSpPr/>
          <p:nvPr/>
        </p:nvSpPr>
        <p:spPr>
          <a:xfrm>
            <a:off x="974558" y="1083370"/>
            <a:ext cx="6007267" cy="56461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Distribution of the News By Their Subjects :</a:t>
            </a:r>
            <a:endParaRPr lang="en-IN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0659A4D-2BDD-CB2E-5B71-74EECBA57DF5}"/>
              </a:ext>
            </a:extLst>
          </p:cNvPr>
          <p:cNvSpPr/>
          <p:nvPr/>
        </p:nvSpPr>
        <p:spPr>
          <a:xfrm flipV="1">
            <a:off x="1195019" y="2338725"/>
            <a:ext cx="128454" cy="13304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43D69A4-CD13-C1BE-8DC7-A0754D908395}"/>
              </a:ext>
            </a:extLst>
          </p:cNvPr>
          <p:cNvSpPr/>
          <p:nvPr/>
        </p:nvSpPr>
        <p:spPr>
          <a:xfrm flipH="1" flipV="1">
            <a:off x="1195019" y="1788252"/>
            <a:ext cx="128454" cy="13304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8109" y="0"/>
            <a:ext cx="15388509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45957" y="0"/>
            <a:ext cx="15426722" cy="8313821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</a:t>
            </a:r>
            <a:endParaRPr lang="en-US" sz="1800" b="1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Poppins" panose="00000500000000000000" pitchFamily="2" charset="0"/>
              </a:rPr>
              <a:t>Year Wise News Distribution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Arial" panose="020B0604020202020204" pitchFamily="34" charset="0"/>
            </a:endParaRPr>
          </a:p>
          <a:p>
            <a:endParaRPr lang="en-US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Fake News span across the years 2015, 2016, 2017, and 2018.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Real News are exclusively from the years 2016 and 2017.</a:t>
            </a:r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650216-270F-FD2F-00ED-9F834CEC5D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22" y="2530583"/>
            <a:ext cx="6596224" cy="53548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F5665F-9A07-0804-678E-F0A7A42A4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3998" y="2521022"/>
            <a:ext cx="6765773" cy="532889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6B465669-478C-1732-E2A6-E85C01904128}"/>
              </a:ext>
            </a:extLst>
          </p:cNvPr>
          <p:cNvSpPr/>
          <p:nvPr/>
        </p:nvSpPr>
        <p:spPr>
          <a:xfrm flipH="1">
            <a:off x="1571240" y="1328119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8C9758D-2A63-5EF3-5658-6929C162C157}"/>
              </a:ext>
            </a:extLst>
          </p:cNvPr>
          <p:cNvSpPr/>
          <p:nvPr/>
        </p:nvSpPr>
        <p:spPr>
          <a:xfrm flipH="1">
            <a:off x="1574364" y="1843580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61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8109" y="0"/>
            <a:ext cx="15388509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58110" y="0"/>
            <a:ext cx="15388509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pPr algn="ctr"/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Fake news data, exhibits consistent news generation throughout the months from January to December. Indicates a higher frequency of fake news production compared to real news.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True news data, show a news generation primarily in the months of November, October, September, and December .Suggests that true news production is more prominent during specific months.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875F6-477A-8E42-6B0E-03CEEFF44901}"/>
              </a:ext>
            </a:extLst>
          </p:cNvPr>
          <p:cNvSpPr/>
          <p:nvPr/>
        </p:nvSpPr>
        <p:spPr>
          <a:xfrm>
            <a:off x="3867389" y="379990"/>
            <a:ext cx="4903632" cy="4983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Months Wise News Distribution   </a:t>
            </a:r>
          </a:p>
          <a:p>
            <a:pPr algn="ctr"/>
            <a:r>
              <a:rPr lang="en-US" sz="2400" b="1" dirty="0"/>
              <a:t>                                                                                                     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608CDB-E51C-7D70-4C91-38E1D8A81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8033" y="3287442"/>
            <a:ext cx="6462818" cy="46963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9E029D6-DFD8-D6FF-1F9C-4864CB9110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3146" y="3287442"/>
            <a:ext cx="7838892" cy="4630506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1568EBB6-3F78-39A8-6445-D2B54F0DA67A}"/>
              </a:ext>
            </a:extLst>
          </p:cNvPr>
          <p:cNvSpPr/>
          <p:nvPr/>
        </p:nvSpPr>
        <p:spPr>
          <a:xfrm flipH="1">
            <a:off x="-266237" y="1193557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C8912B2-9F98-823E-B69E-FE269F8B9819}"/>
              </a:ext>
            </a:extLst>
          </p:cNvPr>
          <p:cNvSpPr/>
          <p:nvPr/>
        </p:nvSpPr>
        <p:spPr>
          <a:xfrm flipH="1">
            <a:off x="-266237" y="2307579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66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8109" y="0"/>
            <a:ext cx="15388509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58110" y="0"/>
            <a:ext cx="15388509" cy="8229600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chemeClr val="accent2">
                <a:lumMod val="20000"/>
                <a:lumOff val="80000"/>
                <a:alpha val="64000"/>
              </a:schemeClr>
            </a:solidFill>
            <a:prstDash val="solid"/>
          </a:ln>
        </p:spPr>
        <p:txBody>
          <a:bodyPr/>
          <a:lstStyle/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 fake news dataset, Consistent news generation count observed across all days.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In real news dataset, News generation count notably lower on weekends, indicating reduced activity compared to weekdays.</a:t>
            </a:r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265396"/>
            <a:ext cx="48756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4684276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665220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570559" y="6253401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223165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6204109" y="24041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109448" y="2973467"/>
            <a:ext cx="44112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2053" y="44759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742998" y="56840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337" y="6253401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875F6-477A-8E42-6B0E-03CEEFF44901}"/>
              </a:ext>
            </a:extLst>
          </p:cNvPr>
          <p:cNvSpPr/>
          <p:nvPr/>
        </p:nvSpPr>
        <p:spPr>
          <a:xfrm>
            <a:off x="3549315" y="304074"/>
            <a:ext cx="4547937" cy="5979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Days wise News Distribution : 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                                                                                                    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873D6B-2BE9-5D31-F5EC-1CCAE463C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0474" y="2404109"/>
            <a:ext cx="14245390" cy="5497353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35D34B26-9E6C-CD58-6749-7B3E144A01DA}"/>
              </a:ext>
            </a:extLst>
          </p:cNvPr>
          <p:cNvSpPr/>
          <p:nvPr/>
        </p:nvSpPr>
        <p:spPr>
          <a:xfrm flipH="1">
            <a:off x="243466" y="1179625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0317713-E787-205D-40ED-5D11BB31E92E}"/>
              </a:ext>
            </a:extLst>
          </p:cNvPr>
          <p:cNvSpPr/>
          <p:nvPr/>
        </p:nvSpPr>
        <p:spPr>
          <a:xfrm flipH="1">
            <a:off x="243466" y="1788228"/>
            <a:ext cx="156408" cy="1715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66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1487</TotalTime>
  <Words>1127</Words>
  <Application>Microsoft Office PowerPoint</Application>
  <PresentationFormat>Custom</PresentationFormat>
  <Paragraphs>248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adonis-web</vt:lpstr>
      <vt:lpstr>Arial</vt:lpstr>
      <vt:lpstr>Calibri</vt:lpstr>
      <vt:lpstr>Calibri Light</vt:lpstr>
      <vt:lpstr>Poppins</vt:lpstr>
      <vt:lpstr>Roboto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Ameya Gujar</cp:lastModifiedBy>
  <cp:revision>441</cp:revision>
  <dcterms:created xsi:type="dcterms:W3CDTF">2023-08-07T08:12:53Z</dcterms:created>
  <dcterms:modified xsi:type="dcterms:W3CDTF">2023-09-13T19:07:41Z</dcterms:modified>
</cp:coreProperties>
</file>